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0" r:id="rId3"/>
    <p:sldId id="272" r:id="rId4"/>
    <p:sldId id="260" r:id="rId5"/>
    <p:sldId id="258" r:id="rId6"/>
    <p:sldId id="281" r:id="rId7"/>
    <p:sldId id="263" r:id="rId8"/>
    <p:sldId id="286" r:id="rId9"/>
    <p:sldId id="269" r:id="rId10"/>
    <p:sldId id="295" r:id="rId11"/>
    <p:sldId id="291" r:id="rId12"/>
    <p:sldId id="298" r:id="rId13"/>
    <p:sldId id="279" r:id="rId14"/>
    <p:sldId id="264" r:id="rId15"/>
    <p:sldId id="265" r:id="rId16"/>
    <p:sldId id="293" r:id="rId17"/>
    <p:sldId id="266" r:id="rId18"/>
    <p:sldId id="294" r:id="rId19"/>
    <p:sldId id="282" r:id="rId20"/>
    <p:sldId id="273" r:id="rId21"/>
    <p:sldId id="296" r:id="rId22"/>
  </p:sldIdLst>
  <p:sldSz cx="12192000" cy="6858000"/>
  <p:notesSz cx="6724650" cy="97742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5050"/>
    <a:srgbClr val="FFCCCC"/>
    <a:srgbClr val="FF9999"/>
    <a:srgbClr val="FF99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8413" y="0"/>
            <a:ext cx="29146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DF9EE-98C8-4DEC-A5A6-AC31203AA364}" type="datetimeFigureOut">
              <a:rPr lang="en-AU" smtClean="0"/>
              <a:t>6/06/2017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703763"/>
            <a:ext cx="5378450" cy="3848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3700"/>
            <a:ext cx="2914650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8413" y="9283700"/>
            <a:ext cx="2914650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90434-64EE-45D4-807B-F76E62A614F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98492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i="1" dirty="0"/>
              <a:t>Just a commentary: red- </a:t>
            </a:r>
            <a:r>
              <a:rPr lang="en-AU" b="1" i="1" dirty="0"/>
              <a:t>General service-flow of group conscience: How to best carry the message</a:t>
            </a:r>
            <a:endParaRPr lang="en-AU" i="1" dirty="0"/>
          </a:p>
          <a:p>
            <a:r>
              <a:rPr lang="en-AU" i="1" dirty="0"/>
              <a:t>Green </a:t>
            </a:r>
            <a:r>
              <a:rPr lang="en-AU" b="1" i="1" dirty="0"/>
              <a:t>– Central service-action of carrying the message</a:t>
            </a:r>
            <a:r>
              <a:rPr lang="en-AU" i="1" dirty="0"/>
              <a:t>, councils were implementing conference’ decisions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90434-64EE-45D4-807B-F76E62A614FF}" type="slidenum">
              <a:rPr lang="en-AU" smtClean="0"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14239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i="1" dirty="0"/>
              <a:t>Just a commentary: red- </a:t>
            </a:r>
            <a:r>
              <a:rPr lang="en-AU" b="1" i="1" dirty="0"/>
              <a:t>General service-flow of group conscience: How to best carry the message</a:t>
            </a:r>
            <a:endParaRPr lang="en-AU" i="1" dirty="0"/>
          </a:p>
          <a:p>
            <a:r>
              <a:rPr lang="en-AU" i="1" dirty="0"/>
              <a:t>Green </a:t>
            </a:r>
            <a:r>
              <a:rPr lang="en-AU" b="1" i="1" dirty="0"/>
              <a:t>– Central service-action of carrying the message</a:t>
            </a:r>
            <a:r>
              <a:rPr lang="en-AU" i="1" dirty="0"/>
              <a:t>, councils were implementing conference’ decisions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90434-64EE-45D4-807B-F76E62A614FF}" type="slidenum">
              <a:rPr lang="en-AU" smtClean="0"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61548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i="1" dirty="0"/>
              <a:t>Just a commentary, not for a slide: red- flow of group conscience: How to best carry the message General service</a:t>
            </a:r>
          </a:p>
          <a:p>
            <a:r>
              <a:rPr lang="en-AU" i="1" dirty="0"/>
              <a:t>Green – action of carrying the message central service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90434-64EE-45D4-807B-F76E62A614FF}" type="slidenum">
              <a:rPr lang="en-AU" smtClean="0"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01725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90434-64EE-45D4-807B-F76E62A614FF}" type="slidenum">
              <a:rPr lang="en-AU" smtClean="0"/>
              <a:t>16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7354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90434-64EE-45D4-807B-F76E62A614FF}" type="slidenum">
              <a:rPr lang="en-AU" smtClean="0"/>
              <a:t>18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96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80F5F-3B35-4DF7-8756-CFEBB772B13D}" type="datetimeFigureOut">
              <a:rPr lang="en-AU" smtClean="0"/>
              <a:t>6/06/2017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F4BE-4840-4D7D-BAD0-3371625055E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7991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80F5F-3B35-4DF7-8756-CFEBB772B13D}" type="datetimeFigureOut">
              <a:rPr lang="en-AU" smtClean="0"/>
              <a:t>6/06/2017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F4BE-4840-4D7D-BAD0-3371625055E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67787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80F5F-3B35-4DF7-8756-CFEBB772B13D}" type="datetimeFigureOut">
              <a:rPr lang="en-AU" smtClean="0"/>
              <a:t>6/06/2017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F4BE-4840-4D7D-BAD0-3371625055E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49014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80F5F-3B35-4DF7-8756-CFEBB772B13D}" type="datetimeFigureOut">
              <a:rPr lang="en-AU" smtClean="0"/>
              <a:t>6/06/2017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F4BE-4840-4D7D-BAD0-3371625055E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32647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80F5F-3B35-4DF7-8756-CFEBB772B13D}" type="datetimeFigureOut">
              <a:rPr lang="en-AU" smtClean="0"/>
              <a:t>6/06/2017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F4BE-4840-4D7D-BAD0-3371625055E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00592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80F5F-3B35-4DF7-8756-CFEBB772B13D}" type="datetimeFigureOut">
              <a:rPr lang="en-AU" smtClean="0"/>
              <a:t>6/06/2017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F4BE-4840-4D7D-BAD0-3371625055E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16818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80F5F-3B35-4DF7-8756-CFEBB772B13D}" type="datetimeFigureOut">
              <a:rPr lang="en-AU" smtClean="0"/>
              <a:t>6/06/2017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F4BE-4840-4D7D-BAD0-3371625055E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65735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80F5F-3B35-4DF7-8756-CFEBB772B13D}" type="datetimeFigureOut">
              <a:rPr lang="en-AU" smtClean="0"/>
              <a:t>6/06/2017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F4BE-4840-4D7D-BAD0-3371625055E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20737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80F5F-3B35-4DF7-8756-CFEBB772B13D}" type="datetimeFigureOut">
              <a:rPr lang="en-AU" smtClean="0"/>
              <a:t>6/06/2017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F4BE-4840-4D7D-BAD0-3371625055E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86316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80F5F-3B35-4DF7-8756-CFEBB772B13D}" type="datetimeFigureOut">
              <a:rPr lang="en-AU" smtClean="0"/>
              <a:t>6/06/2017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F4BE-4840-4D7D-BAD0-3371625055E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2135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80F5F-3B35-4DF7-8756-CFEBB772B13D}" type="datetimeFigureOut">
              <a:rPr lang="en-AU" smtClean="0"/>
              <a:t>6/06/2017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F4BE-4840-4D7D-BAD0-3371625055E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08405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80F5F-3B35-4DF7-8756-CFEBB772B13D}" type="datetimeFigureOut">
              <a:rPr lang="en-AU" smtClean="0"/>
              <a:t>6/06/2017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8F4BE-4840-4D7D-BAD0-3371625055E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70222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59" y="144675"/>
            <a:ext cx="11730681" cy="65985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2" y="319173"/>
            <a:ext cx="10264344" cy="3869767"/>
          </a:xfrm>
        </p:spPr>
        <p:txBody>
          <a:bodyPr>
            <a:normAutofit fontScale="90000"/>
          </a:bodyPr>
          <a:lstStyle/>
          <a:p>
            <a:pPr algn="l"/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AA SURVEY: </a:t>
            </a:r>
            <a:b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Does AA in Australia need an inventory of its current Service Structure?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2" y="4368147"/>
            <a:ext cx="11351738" cy="2227961"/>
          </a:xfrm>
        </p:spPr>
        <p:txBody>
          <a:bodyPr>
            <a:normAutofit/>
          </a:bodyPr>
          <a:lstStyle/>
          <a:p>
            <a:pPr algn="l"/>
            <a:endParaRPr lang="en-AU" dirty="0"/>
          </a:p>
          <a:p>
            <a:pPr algn="l"/>
            <a:endParaRPr lang="en-AU" dirty="0"/>
          </a:p>
          <a:p>
            <a:pPr algn="l"/>
            <a:endParaRPr lang="en-AU" sz="1800" dirty="0"/>
          </a:p>
          <a:p>
            <a:pPr algn="l"/>
            <a:r>
              <a:rPr lang="en-AU" dirty="0"/>
              <a:t>Supporting Presentation created by Eastern Region Area E / 2017</a:t>
            </a:r>
          </a:p>
          <a:p>
            <a:pPr algn="r"/>
            <a:r>
              <a:rPr lang="en-AU" sz="1000" dirty="0"/>
              <a:t>25 May 2017</a:t>
            </a:r>
          </a:p>
        </p:txBody>
      </p:sp>
    </p:spTree>
    <p:extLst>
      <p:ext uri="{BB962C8B-B14F-4D97-AF65-F5344CB8AC3E}">
        <p14:creationId xmlns:p14="http://schemas.microsoft.com/office/powerpoint/2010/main" val="3574302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Up-Down Arrow 25"/>
          <p:cNvSpPr/>
          <p:nvPr/>
        </p:nvSpPr>
        <p:spPr>
          <a:xfrm>
            <a:off x="5410148" y="2202780"/>
            <a:ext cx="446663" cy="3025279"/>
          </a:xfrm>
          <a:prstGeom prst="up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Up-Down Arrow 5"/>
          <p:cNvSpPr/>
          <p:nvPr/>
        </p:nvSpPr>
        <p:spPr>
          <a:xfrm>
            <a:off x="5190425" y="2220274"/>
            <a:ext cx="446663" cy="3025279"/>
          </a:xfrm>
          <a:prstGeom prst="up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Oval 1"/>
          <p:cNvSpPr/>
          <p:nvPr/>
        </p:nvSpPr>
        <p:spPr>
          <a:xfrm>
            <a:off x="2118064" y="1491049"/>
            <a:ext cx="6977448" cy="461319"/>
          </a:xfrm>
          <a:prstGeom prst="ellipse">
            <a:avLst/>
          </a:prstGeom>
          <a:pattFill prst="sphere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b="1" dirty="0">
                <a:solidFill>
                  <a:schemeClr val="tx1"/>
                </a:solidFill>
              </a:rPr>
              <a:t>Groups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12137" y="2991129"/>
            <a:ext cx="3525645" cy="110799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AU" sz="2800" i="1" dirty="0">
                <a:solidFill>
                  <a:srgbClr val="FF0000"/>
                </a:solidFill>
              </a:rPr>
              <a:t>State Service Councils</a:t>
            </a:r>
          </a:p>
          <a:p>
            <a:pPr algn="ctr"/>
            <a:r>
              <a:rPr lang="en-AU" sz="1000" dirty="0"/>
              <a:t>------------------------------------------------------------</a:t>
            </a:r>
          </a:p>
          <a:p>
            <a:r>
              <a:rPr lang="en-AU" sz="2800" dirty="0"/>
              <a:t>Central Service Offices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43559" y="5358846"/>
            <a:ext cx="4960589" cy="4616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AU" sz="2400" dirty="0"/>
              <a:t>Australian General Service Conference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346880" y="362959"/>
            <a:ext cx="94982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dirty="0"/>
              <a:t>Changes to AA Service Structure in Australia after 1970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27555" y="2775685"/>
            <a:ext cx="1869038" cy="1785104"/>
          </a:xfrm>
          <a:prstGeom prst="rect">
            <a:avLst/>
          </a:prstGeom>
          <a:solidFill>
            <a:schemeClr val="bg1"/>
          </a:solidFill>
          <a:ln>
            <a:solidFill>
              <a:srgbClr val="FF5050"/>
            </a:solidFill>
          </a:ln>
        </p:spPr>
        <p:txBody>
          <a:bodyPr wrap="none" rtlCol="0">
            <a:spAutoFit/>
          </a:bodyPr>
          <a:lstStyle/>
          <a:p>
            <a:r>
              <a:rPr lang="en-AU" sz="2800" i="1" dirty="0">
                <a:solidFill>
                  <a:srgbClr val="FF0000"/>
                </a:solidFill>
              </a:rPr>
              <a:t>Intergroups</a:t>
            </a:r>
          </a:p>
          <a:p>
            <a:pPr algn="ctr"/>
            <a:r>
              <a:rPr lang="en-AU" sz="1000" dirty="0"/>
              <a:t>--------------------</a:t>
            </a:r>
          </a:p>
          <a:p>
            <a:pPr algn="ctr"/>
            <a:r>
              <a:rPr lang="en-AU" sz="2800" dirty="0"/>
              <a:t>Districts</a:t>
            </a:r>
          </a:p>
          <a:p>
            <a:pPr algn="ctr"/>
            <a:r>
              <a:rPr lang="en-AU" sz="1600" dirty="0"/>
              <a:t>and / or</a:t>
            </a:r>
          </a:p>
          <a:p>
            <a:pPr algn="ctr"/>
            <a:r>
              <a:rPr lang="en-AU" sz="2800" dirty="0"/>
              <a:t>Areas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238984" y="5459044"/>
            <a:ext cx="696012" cy="122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>
            <a:off x="8225913" y="5689825"/>
            <a:ext cx="696012" cy="1224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947459" y="5270448"/>
            <a:ext cx="2257990" cy="64633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AU" dirty="0"/>
              <a:t>General Service Board</a:t>
            </a:r>
          </a:p>
          <a:p>
            <a:r>
              <a:rPr lang="en-AU" dirty="0"/>
              <a:t>General Service Office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039496" y="4659080"/>
            <a:ext cx="2741304" cy="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852067" y="4481927"/>
            <a:ext cx="3260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i="1" dirty="0"/>
              <a:t>Separation into two service arms</a:t>
            </a:r>
          </a:p>
        </p:txBody>
      </p:sp>
    </p:spTree>
    <p:extLst>
      <p:ext uri="{BB962C8B-B14F-4D97-AF65-F5344CB8AC3E}">
        <p14:creationId xmlns:p14="http://schemas.microsoft.com/office/powerpoint/2010/main" val="2331290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p-Down Arrow 5"/>
          <p:cNvSpPr/>
          <p:nvPr/>
        </p:nvSpPr>
        <p:spPr>
          <a:xfrm>
            <a:off x="2681120" y="1952368"/>
            <a:ext cx="446663" cy="3224255"/>
          </a:xfrm>
          <a:prstGeom prst="up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Oval 1"/>
          <p:cNvSpPr/>
          <p:nvPr/>
        </p:nvSpPr>
        <p:spPr>
          <a:xfrm>
            <a:off x="2084182" y="1103963"/>
            <a:ext cx="8579708" cy="848405"/>
          </a:xfrm>
          <a:prstGeom prst="ellipse">
            <a:avLst/>
          </a:prstGeom>
          <a:pattFill prst="sphere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b="1" dirty="0">
                <a:solidFill>
                  <a:schemeClr val="tx1"/>
                </a:solidFill>
              </a:rPr>
              <a:t>Groups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70919" y="3603189"/>
            <a:ext cx="3525645" cy="52322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AU" sz="2800" dirty="0"/>
              <a:t>Central Service Offices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7488" y="5259922"/>
            <a:ext cx="4960589" cy="4616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AU" sz="2400" dirty="0"/>
              <a:t>Australian General Service Conference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651226" y="362959"/>
            <a:ext cx="8889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Effects of changes to Australian AA Service Structure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25491" y="3172302"/>
            <a:ext cx="1365246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5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AU" sz="2800" dirty="0"/>
              <a:t>Districts</a:t>
            </a:r>
          </a:p>
          <a:p>
            <a:pPr algn="ctr"/>
            <a:r>
              <a:rPr lang="en-AU" sz="1600" dirty="0"/>
              <a:t>and / or</a:t>
            </a:r>
          </a:p>
          <a:p>
            <a:pPr algn="ctr"/>
            <a:r>
              <a:rPr lang="en-AU" sz="2800" dirty="0"/>
              <a:t>Areas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40655" y="5176624"/>
            <a:ext cx="2257990" cy="646331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lang="en-AU" dirty="0"/>
              <a:t>General Service Board</a:t>
            </a:r>
          </a:p>
          <a:p>
            <a:r>
              <a:rPr lang="en-AU" dirty="0"/>
              <a:t>General Service Office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087315" y="2585964"/>
            <a:ext cx="2287454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400" dirty="0"/>
              <a:t>NSW Service Council</a:t>
            </a:r>
          </a:p>
          <a:p>
            <a:pPr algn="ctr"/>
            <a:r>
              <a:rPr lang="en-AU" sz="1400" dirty="0"/>
              <a:t>Victoria Service Council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310934" y="3570812"/>
            <a:ext cx="1748620" cy="52322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AU" sz="1400" dirty="0"/>
              <a:t>Central Service Office</a:t>
            </a:r>
          </a:p>
          <a:p>
            <a:pPr algn="ctr"/>
            <a:r>
              <a:rPr lang="en-AU" sz="1400" dirty="0"/>
              <a:t>Richmond Victoria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543745" y="3855304"/>
            <a:ext cx="1035631" cy="0"/>
          </a:xfrm>
          <a:prstGeom prst="straightConnector1">
            <a:avLst/>
          </a:prstGeom>
          <a:ln w="44450">
            <a:solidFill>
              <a:srgbClr val="FF000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Up-Down Arrow 8"/>
          <p:cNvSpPr/>
          <p:nvPr/>
        </p:nvSpPr>
        <p:spPr>
          <a:xfrm>
            <a:off x="6188768" y="2119337"/>
            <a:ext cx="437322" cy="1414695"/>
          </a:xfrm>
          <a:prstGeom prst="up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7261952" y="4319855"/>
            <a:ext cx="9698" cy="613354"/>
          </a:xfrm>
          <a:prstGeom prst="straightConnector1">
            <a:avLst/>
          </a:prstGeom>
          <a:ln w="12700">
            <a:solidFill>
              <a:srgbClr val="00B050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0164417" y="3110962"/>
            <a:ext cx="0" cy="430887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Up-Down Arrow 14"/>
          <p:cNvSpPr/>
          <p:nvPr/>
        </p:nvSpPr>
        <p:spPr>
          <a:xfrm>
            <a:off x="10026822" y="1840574"/>
            <a:ext cx="270116" cy="647672"/>
          </a:xfrm>
          <a:prstGeom prst="up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643486" y="5394763"/>
            <a:ext cx="696012" cy="122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>
            <a:off x="5634777" y="5600473"/>
            <a:ext cx="696012" cy="1224"/>
          </a:xfrm>
          <a:prstGeom prst="straightConnector1">
            <a:avLst/>
          </a:prstGeom>
          <a:ln w="762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4058195" y="3109184"/>
            <a:ext cx="249770" cy="6093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558033" y="4523359"/>
            <a:ext cx="192676" cy="59548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87680" y="6191794"/>
            <a:ext cx="0" cy="40930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281097" y="295074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*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1553" y="604377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*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79265" y="6230221"/>
            <a:ext cx="1611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Problem points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10922841" y="1821855"/>
            <a:ext cx="249770" cy="6093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539896" y="433869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*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162066" y="170234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*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3278771" y="1964008"/>
            <a:ext cx="249770" cy="6093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501673" y="180557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*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6766565" y="2011900"/>
            <a:ext cx="249770" cy="6093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989467" y="185346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478875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309" y="1758864"/>
            <a:ext cx="6528125" cy="406265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2400" b="1" dirty="0"/>
              <a:t>General Service**</a:t>
            </a:r>
          </a:p>
          <a:p>
            <a:endParaRPr lang="en-AU" dirty="0"/>
          </a:p>
          <a:p>
            <a:r>
              <a:rPr lang="en-AU" u="sng" dirty="0"/>
              <a:t>Maintaining a structure </a:t>
            </a:r>
            <a:r>
              <a:rPr lang="en-AU" dirty="0"/>
              <a:t>that allows the Fellowship to function </a:t>
            </a:r>
          </a:p>
          <a:p>
            <a:r>
              <a:rPr lang="en-AU" dirty="0"/>
              <a:t>according to the Twelve Traditions e.g., unity (Tradition 1), guidance </a:t>
            </a:r>
          </a:p>
          <a:p>
            <a:r>
              <a:rPr lang="en-AU" dirty="0"/>
              <a:t>through the Group Conscience (Tradition 2), making the AA message easily accessible to the general public (Tradition 11).</a:t>
            </a:r>
          </a:p>
          <a:p>
            <a:endParaRPr lang="en-AU" dirty="0"/>
          </a:p>
          <a:p>
            <a:r>
              <a:rPr lang="en-AU" u="sng" dirty="0"/>
              <a:t>Structure</a:t>
            </a:r>
            <a:r>
              <a:rPr lang="en-AU" dirty="0"/>
              <a:t> </a:t>
            </a:r>
            <a:r>
              <a:rPr lang="en-AU" b="1" dirty="0"/>
              <a:t>: Group</a:t>
            </a:r>
            <a:r>
              <a:rPr lang="en-AU" dirty="0"/>
              <a:t> (GSR)</a:t>
            </a:r>
            <a:r>
              <a:rPr lang="en-AU" b="1" dirty="0"/>
              <a:t>  -- Area</a:t>
            </a:r>
            <a:r>
              <a:rPr lang="en-AU" dirty="0"/>
              <a:t> (Area Delegate)</a:t>
            </a:r>
            <a:r>
              <a:rPr lang="en-AU" b="1" dirty="0"/>
              <a:t>  -- Conference </a:t>
            </a:r>
          </a:p>
          <a:p>
            <a:endParaRPr lang="en-AU" b="1" dirty="0"/>
          </a:p>
          <a:p>
            <a:r>
              <a:rPr lang="en-AU" dirty="0"/>
              <a:t>Services that affect </a:t>
            </a:r>
            <a:r>
              <a:rPr lang="en-AU" b="1" u="sng" dirty="0"/>
              <a:t>AA as a whole  e.g., </a:t>
            </a:r>
          </a:p>
          <a:p>
            <a:endParaRPr lang="en-AU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Publication of uniform literature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Public Information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Publishing a national or international magazine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4174" y="1752580"/>
            <a:ext cx="4129861" cy="323165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AU" sz="2400" b="1" dirty="0"/>
              <a:t>Central Service***</a:t>
            </a:r>
          </a:p>
          <a:p>
            <a:endParaRPr lang="en-AU" dirty="0"/>
          </a:p>
          <a:p>
            <a:r>
              <a:rPr lang="en-AU" u="sng" dirty="0"/>
              <a:t>Local 12</a:t>
            </a:r>
            <a:r>
              <a:rPr lang="en-AU" u="sng" baseline="30000" dirty="0"/>
              <a:t>th</a:t>
            </a:r>
            <a:r>
              <a:rPr lang="en-AU" u="sng" dirty="0"/>
              <a:t> Step work</a:t>
            </a:r>
            <a:r>
              <a:rPr lang="en-AU" dirty="0"/>
              <a:t> i.e. the coalface of AA</a:t>
            </a:r>
          </a:p>
          <a:p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Supporting Central Service Office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r>
              <a:rPr lang="en-AU" dirty="0"/>
              <a:t>9 types of services listed in </a:t>
            </a:r>
            <a:r>
              <a:rPr lang="en-AU" i="1" dirty="0"/>
              <a:t>Investigations</a:t>
            </a:r>
          </a:p>
          <a:p>
            <a:r>
              <a:rPr lang="en-AU" i="1" dirty="0"/>
              <a:t>e.g., handling requests for help, H&amp;I,      24-hour phone line, ordering, selling and distributing AA Conference-Approved literature</a:t>
            </a:r>
            <a:endParaRPr lang="en-AU" dirty="0"/>
          </a:p>
        </p:txBody>
      </p:sp>
      <p:sp>
        <p:nvSpPr>
          <p:cNvPr id="5" name="Oval 4"/>
          <p:cNvSpPr/>
          <p:nvPr/>
        </p:nvSpPr>
        <p:spPr>
          <a:xfrm>
            <a:off x="1806146" y="210544"/>
            <a:ext cx="8579708" cy="848405"/>
          </a:xfrm>
          <a:prstGeom prst="ellipse">
            <a:avLst/>
          </a:prstGeom>
          <a:pattFill prst="sphere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b="1" dirty="0">
                <a:solidFill>
                  <a:schemeClr val="tx1"/>
                </a:solidFill>
              </a:rPr>
              <a:t>Groups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34" y="6211669"/>
            <a:ext cx="7483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* Problem points ; **The Australian AA Service Manual;   *** in </a:t>
            </a:r>
            <a:r>
              <a:rPr lang="en-AU" i="1" dirty="0"/>
              <a:t>Investigations</a:t>
            </a:r>
            <a:endParaRPr lang="en-AU" dirty="0"/>
          </a:p>
        </p:txBody>
      </p:sp>
      <p:sp>
        <p:nvSpPr>
          <p:cNvPr id="7" name="Down Arrow 6"/>
          <p:cNvSpPr/>
          <p:nvPr/>
        </p:nvSpPr>
        <p:spPr>
          <a:xfrm>
            <a:off x="4762162" y="1088517"/>
            <a:ext cx="287383" cy="62537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Down Arrow 7"/>
          <p:cNvSpPr/>
          <p:nvPr/>
        </p:nvSpPr>
        <p:spPr>
          <a:xfrm>
            <a:off x="7955280" y="1073940"/>
            <a:ext cx="287383" cy="625377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7026240" y="3685512"/>
            <a:ext cx="597934" cy="14990"/>
          </a:xfrm>
          <a:prstGeom prst="straightConnector1">
            <a:avLst/>
          </a:prstGeom>
          <a:ln w="44450">
            <a:solidFill>
              <a:srgbClr val="FF000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253056" y="2695911"/>
            <a:ext cx="371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*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8420872" y="1112212"/>
            <a:ext cx="573226" cy="3201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227754" y="1220674"/>
            <a:ext cx="573226" cy="3201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810151" y="111467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/>
              <a:t>*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15968" y="103187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/>
              <a:t>*</a:t>
            </a:r>
          </a:p>
        </p:txBody>
      </p: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7321533" y="2880577"/>
            <a:ext cx="0" cy="620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155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189647"/>
              </p:ext>
            </p:extLst>
          </p:nvPr>
        </p:nvGraphicFramePr>
        <p:xfrm>
          <a:off x="2045062" y="1812656"/>
          <a:ext cx="8128000" cy="3813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71260"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  <a:p>
                      <a:pPr algn="ctr"/>
                      <a:r>
                        <a:rPr lang="en-AU" dirty="0"/>
                        <a:t>Region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  <a:p>
                      <a:pPr algn="ctr"/>
                      <a:r>
                        <a:rPr lang="en-AU" dirty="0"/>
                        <a:t>Meetings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  <a:p>
                      <a:pPr algn="ctr"/>
                      <a:r>
                        <a:rPr lang="en-AU" dirty="0"/>
                        <a:t>Active</a:t>
                      </a:r>
                      <a:r>
                        <a:rPr lang="en-AU" baseline="0" dirty="0"/>
                        <a:t> Areas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  <a:p>
                      <a:pPr algn="ctr"/>
                      <a:r>
                        <a:rPr lang="en-AU" dirty="0"/>
                        <a:t>Groups Active in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  <a:p>
                      <a:pPr algn="ctr"/>
                      <a:r>
                        <a:rPr lang="en-AU" dirty="0"/>
                        <a:t>CSOs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1260"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  <a:p>
                      <a:pPr algn="ctr"/>
                      <a:r>
                        <a:rPr lang="en-AU" dirty="0"/>
                        <a:t>Eastern</a:t>
                      </a:r>
                    </a:p>
                    <a:p>
                      <a:pPr algn="ctr"/>
                      <a:r>
                        <a:rPr lang="en-AU" dirty="0"/>
                        <a:t>(NSW and ACT)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  <a:p>
                      <a:pPr algn="ctr"/>
                      <a:r>
                        <a:rPr lang="en-AU" dirty="0"/>
                        <a:t>863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  <a:p>
                      <a:pPr algn="ctr"/>
                      <a:r>
                        <a:rPr lang="en-AU" dirty="0"/>
                        <a:t>7 of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  <a:p>
                      <a:pPr algn="ctr"/>
                      <a:r>
                        <a:rPr lang="en-AU" dirty="0"/>
                        <a:t>1-36%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  <a:p>
                      <a:pPr algn="ctr"/>
                      <a:r>
                        <a:rPr lang="en-AU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1260"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  <a:p>
                      <a:pPr algn="ctr"/>
                      <a:r>
                        <a:rPr lang="en-AU" dirty="0"/>
                        <a:t>Australia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  <a:p>
                      <a:pPr algn="ctr"/>
                      <a:r>
                        <a:rPr lang="en-AU" dirty="0"/>
                        <a:t>2062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  <a:p>
                      <a:pPr algn="ctr"/>
                      <a:r>
                        <a:rPr lang="en-AU" dirty="0"/>
                        <a:t>18 of 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120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AU" sz="2800" dirty="0">
                          <a:solidFill>
                            <a:srgbClr val="FF0000"/>
                          </a:solidFill>
                        </a:rPr>
                        <a:t>Av ~ 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1800" dirty="0"/>
                    </a:p>
                    <a:p>
                      <a:pPr algn="ctr"/>
                      <a:r>
                        <a:rPr lang="en-AU" sz="1800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22514" y="675504"/>
            <a:ext cx="111730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Size and Activity of the current Australian Structures: </a:t>
            </a:r>
          </a:p>
          <a:p>
            <a:pPr algn="ctr"/>
            <a:r>
              <a:rPr lang="en-AU" sz="2800" b="1" dirty="0"/>
              <a:t>General and Central Services</a:t>
            </a:r>
          </a:p>
        </p:txBody>
      </p:sp>
    </p:spTree>
    <p:extLst>
      <p:ext uri="{BB962C8B-B14F-4D97-AF65-F5344CB8AC3E}">
        <p14:creationId xmlns:p14="http://schemas.microsoft.com/office/powerpoint/2010/main" val="3124658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7308" y="510745"/>
            <a:ext cx="10858998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Scenario 2: Fine Tune the Existing Model</a:t>
            </a:r>
          </a:p>
          <a:p>
            <a:pPr lvl="0" fontAlgn="base"/>
            <a:r>
              <a:rPr lang="en-US" sz="3200" dirty="0"/>
              <a:t>(Excerpt)*</a:t>
            </a:r>
          </a:p>
          <a:p>
            <a:pPr lvl="0" fontAlgn="base"/>
            <a:endParaRPr lang="en-US" sz="3200" dirty="0"/>
          </a:p>
          <a:p>
            <a:pPr lvl="0" fontAlgn="base"/>
            <a:r>
              <a:rPr lang="en-US" sz="2800" dirty="0"/>
              <a:t>A separate </a:t>
            </a:r>
            <a:r>
              <a:rPr lang="en-US" sz="2800" b="1" i="1" u="sng" dirty="0"/>
              <a:t>Australian Structure Manual</a:t>
            </a:r>
            <a:r>
              <a:rPr lang="en-US" sz="2800" u="sng" dirty="0"/>
              <a:t> </a:t>
            </a:r>
            <a:r>
              <a:rPr lang="en-US" sz="2800" dirty="0"/>
              <a:t>could tailor the Twelve </a:t>
            </a:r>
          </a:p>
          <a:p>
            <a:pPr lvl="0" fontAlgn="base"/>
            <a:r>
              <a:rPr lang="en-US" sz="2800" dirty="0"/>
              <a:t>Concepts for the local structure (as Great Britain did) and describe:</a:t>
            </a:r>
            <a:endParaRPr lang="en-AU" sz="2800" dirty="0"/>
          </a:p>
          <a:p>
            <a:pPr marL="1428750" lvl="2" indent="-514350" fontAlgn="base">
              <a:buFont typeface="+mj-lt"/>
              <a:buAutoNum type="alphaLcParenR"/>
            </a:pPr>
            <a:r>
              <a:rPr lang="en-US" sz="2800" dirty="0"/>
              <a:t>how the Australian </a:t>
            </a:r>
            <a:r>
              <a:rPr lang="fr-FR" sz="2800" dirty="0"/>
              <a:t>structure</a:t>
            </a:r>
            <a:r>
              <a:rPr lang="en-US" sz="2800" dirty="0"/>
              <a:t> works, including for </a:t>
            </a:r>
            <a:r>
              <a:rPr lang="pt-PT" sz="2800" dirty="0"/>
              <a:t>online</a:t>
            </a:r>
            <a:r>
              <a:rPr lang="en-US" sz="2800" dirty="0"/>
              <a:t> Groups</a:t>
            </a:r>
            <a:endParaRPr lang="en-AU" sz="2800" dirty="0"/>
          </a:p>
          <a:p>
            <a:pPr lvl="2" fontAlgn="base"/>
            <a:r>
              <a:rPr lang="en-US" sz="2800" dirty="0"/>
              <a:t>b)   which entity or tier carries out what function</a:t>
            </a:r>
            <a:endParaRPr lang="en-AU" sz="2800" dirty="0"/>
          </a:p>
          <a:p>
            <a:pPr lvl="2" fontAlgn="base"/>
            <a:r>
              <a:rPr lang="en-US" sz="2800" dirty="0"/>
              <a:t>c)   what happens at the interfaces</a:t>
            </a:r>
            <a:endParaRPr lang="en-AU" sz="2800" dirty="0"/>
          </a:p>
          <a:p>
            <a:pPr lvl="2" fontAlgn="base"/>
            <a:r>
              <a:rPr lang="en-US" sz="2800" dirty="0"/>
              <a:t>d)   how AA money is to be managed[…]</a:t>
            </a:r>
            <a:endParaRPr lang="en-AU" sz="2800" dirty="0"/>
          </a:p>
          <a:p>
            <a:endParaRPr lang="en-AU" sz="4000" b="1" dirty="0"/>
          </a:p>
          <a:p>
            <a:r>
              <a:rPr lang="en-AU" sz="2000" dirty="0"/>
              <a:t>*p.10 in </a:t>
            </a:r>
            <a:r>
              <a:rPr lang="en-AU" sz="2000" i="1" dirty="0"/>
              <a:t>Investigations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734785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679" y="117693"/>
            <a:ext cx="11214352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Scenario 3: Add CSOs to Conference*</a:t>
            </a:r>
            <a:endParaRPr lang="en-US" sz="2000" dirty="0"/>
          </a:p>
          <a:p>
            <a:endParaRPr lang="en-AU" sz="4000" b="1" dirty="0"/>
          </a:p>
          <a:p>
            <a:r>
              <a:rPr lang="en-US" sz="3600" dirty="0"/>
              <a:t>Reconsider the 1991 recommendation of the </a:t>
            </a:r>
          </a:p>
          <a:p>
            <a:r>
              <a:rPr lang="en-US" sz="3600" dirty="0"/>
              <a:t>then Third Legacy Structure Committee that all CSOs </a:t>
            </a:r>
          </a:p>
          <a:p>
            <a:r>
              <a:rPr lang="en-US" sz="3600" dirty="0"/>
              <a:t>should be added to Conference as voting members.</a:t>
            </a:r>
          </a:p>
          <a:p>
            <a:endParaRPr lang="en-AU" sz="3600" dirty="0"/>
          </a:p>
          <a:p>
            <a:pPr lvl="0" fontAlgn="base"/>
            <a:r>
              <a:rPr lang="en-US" sz="3600" dirty="0"/>
              <a:t>a) </a:t>
            </a:r>
            <a:r>
              <a:rPr lang="en-US" sz="3600" b="1" u="sng" dirty="0"/>
              <a:t>Including CSOs in Conference </a:t>
            </a:r>
            <a:r>
              <a:rPr lang="en-US" sz="3600" dirty="0"/>
              <a:t>means that Delegates </a:t>
            </a:r>
          </a:p>
          <a:p>
            <a:pPr lvl="0" fontAlgn="base"/>
            <a:r>
              <a:rPr lang="en-US" sz="3600" dirty="0"/>
              <a:t>gain a two-thirds majority</a:t>
            </a:r>
            <a:endParaRPr lang="en-AU" sz="3600" dirty="0"/>
          </a:p>
          <a:p>
            <a:pPr lvl="0" fontAlgn="base"/>
            <a:r>
              <a:rPr lang="en-US" sz="3600" dirty="0"/>
              <a:t>b) This structure should open the way for a national </a:t>
            </a:r>
            <a:r>
              <a:rPr lang="pt-PT" sz="3600" dirty="0"/>
              <a:t>online</a:t>
            </a:r>
            <a:r>
              <a:rPr lang="en-US" sz="3600" dirty="0"/>
              <a:t> </a:t>
            </a:r>
          </a:p>
          <a:p>
            <a:pPr lvl="0" fontAlgn="base"/>
            <a:r>
              <a:rPr lang="en-US" sz="3600" dirty="0"/>
              <a:t>shop for AA literature.</a:t>
            </a:r>
            <a:endParaRPr lang="en-AU" sz="3600" dirty="0"/>
          </a:p>
          <a:p>
            <a:r>
              <a:rPr lang="en-AU" sz="2000" dirty="0"/>
              <a:t>*p.10 in </a:t>
            </a:r>
            <a:r>
              <a:rPr lang="en-AU" sz="2000" i="1" dirty="0"/>
              <a:t>Investigations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2007208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Up-Down Arrow 17"/>
          <p:cNvSpPr/>
          <p:nvPr/>
        </p:nvSpPr>
        <p:spPr>
          <a:xfrm>
            <a:off x="4874378" y="2094916"/>
            <a:ext cx="446663" cy="3025279"/>
          </a:xfrm>
          <a:prstGeom prst="up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Up-Down Arrow 5"/>
          <p:cNvSpPr/>
          <p:nvPr/>
        </p:nvSpPr>
        <p:spPr>
          <a:xfrm>
            <a:off x="2681120" y="2106982"/>
            <a:ext cx="446663" cy="3025279"/>
          </a:xfrm>
          <a:prstGeom prst="up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Oval 1"/>
          <p:cNvSpPr/>
          <p:nvPr/>
        </p:nvSpPr>
        <p:spPr>
          <a:xfrm>
            <a:off x="2084182" y="1103963"/>
            <a:ext cx="8579708" cy="848405"/>
          </a:xfrm>
          <a:prstGeom prst="ellipse">
            <a:avLst/>
          </a:prstGeom>
          <a:pattFill prst="sphere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b="1" dirty="0">
                <a:solidFill>
                  <a:schemeClr val="tx1"/>
                </a:solidFill>
              </a:rPr>
              <a:t>Groups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70919" y="3335496"/>
            <a:ext cx="3525645" cy="52322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AU" sz="2800" dirty="0"/>
              <a:t>Central Service Offices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9058" y="5395517"/>
            <a:ext cx="4960589" cy="4616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AU" sz="2400" dirty="0"/>
              <a:t>Australian General Service Conference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084345" y="232103"/>
            <a:ext cx="2305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Scenario III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25491" y="3120053"/>
            <a:ext cx="1365246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5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AU" sz="2800" dirty="0"/>
              <a:t>Districts</a:t>
            </a:r>
          </a:p>
          <a:p>
            <a:pPr algn="ctr"/>
            <a:r>
              <a:rPr lang="en-AU" sz="1600" dirty="0"/>
              <a:t>and / or</a:t>
            </a:r>
          </a:p>
          <a:p>
            <a:pPr algn="ctr"/>
            <a:r>
              <a:rPr lang="en-AU" sz="2800" dirty="0"/>
              <a:t>Areas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96069" y="5298737"/>
            <a:ext cx="2257990" cy="6463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AU" dirty="0"/>
              <a:t>General Service Board</a:t>
            </a:r>
          </a:p>
          <a:p>
            <a:r>
              <a:rPr lang="en-AU" dirty="0"/>
              <a:t>General Service Office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239344" y="2585964"/>
            <a:ext cx="1891800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AU" sz="1400" dirty="0"/>
              <a:t>NSW Service Council</a:t>
            </a:r>
          </a:p>
          <a:p>
            <a:pPr algn="ctr"/>
            <a:r>
              <a:rPr lang="en-AU" sz="1400" dirty="0"/>
              <a:t>Victoria Service Council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310934" y="3648582"/>
            <a:ext cx="1748620" cy="52322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AU" sz="1400" dirty="0"/>
              <a:t>Central Service Office</a:t>
            </a:r>
          </a:p>
          <a:p>
            <a:pPr algn="ctr"/>
            <a:r>
              <a:rPr lang="en-AU" sz="1400" dirty="0"/>
              <a:t>Richmond Victoria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543745" y="3611458"/>
            <a:ext cx="1035631" cy="0"/>
          </a:xfrm>
          <a:prstGeom prst="straightConnector1">
            <a:avLst/>
          </a:prstGeom>
          <a:ln w="44450">
            <a:solidFill>
              <a:srgbClr val="FF000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7236823" y="4004488"/>
            <a:ext cx="7941" cy="1152017"/>
          </a:xfrm>
          <a:prstGeom prst="straightConnector1">
            <a:avLst/>
          </a:prstGeom>
          <a:ln w="12700">
            <a:solidFill>
              <a:srgbClr val="00B050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0164417" y="3137089"/>
            <a:ext cx="0" cy="430887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Up-Down Arrow 14"/>
          <p:cNvSpPr/>
          <p:nvPr/>
        </p:nvSpPr>
        <p:spPr>
          <a:xfrm>
            <a:off x="10026822" y="1840574"/>
            <a:ext cx="270116" cy="647672"/>
          </a:xfrm>
          <a:prstGeom prst="up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495436" y="5516689"/>
            <a:ext cx="696012" cy="122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5486727" y="5722399"/>
            <a:ext cx="696012" cy="1224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058195" y="2813088"/>
            <a:ext cx="249770" cy="609376"/>
          </a:xfrm>
          <a:prstGeom prst="straightConnector1">
            <a:avLst/>
          </a:prstGeom>
          <a:ln w="19050"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558033" y="4523359"/>
            <a:ext cx="192676" cy="59548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rot="5400000">
            <a:off x="1413024" y="4411674"/>
            <a:ext cx="423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dirty="0"/>
              <a:t>X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10460072" y="1645633"/>
            <a:ext cx="249770" cy="60937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45626" y="438261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*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11861" y="2728607"/>
            <a:ext cx="300082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AU" dirty="0"/>
              <a:t>*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689911" y="150608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*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3278771" y="1964008"/>
            <a:ext cx="249770" cy="60937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501673" y="1805570"/>
            <a:ext cx="300082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AU" dirty="0"/>
              <a:t>*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5669642" y="2009910"/>
            <a:ext cx="249770" cy="60937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892544" y="185147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*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058195" y="2891244"/>
            <a:ext cx="0" cy="64189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55510" y="6255534"/>
            <a:ext cx="178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* Problem points</a:t>
            </a:r>
          </a:p>
        </p:txBody>
      </p:sp>
      <p:sp>
        <p:nvSpPr>
          <p:cNvPr id="38" name="Up-Down Arrow 14"/>
          <p:cNvSpPr/>
          <p:nvPr/>
        </p:nvSpPr>
        <p:spPr>
          <a:xfrm>
            <a:off x="7889562" y="2009910"/>
            <a:ext cx="265246" cy="478336"/>
          </a:xfrm>
          <a:prstGeom prst="up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9" name="TextBox 38"/>
          <p:cNvSpPr txBox="1"/>
          <p:nvPr/>
        </p:nvSpPr>
        <p:spPr>
          <a:xfrm>
            <a:off x="7480280" y="2569113"/>
            <a:ext cx="1125565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AU" sz="1400" dirty="0"/>
              <a:t>Independent</a:t>
            </a:r>
          </a:p>
          <a:p>
            <a:pPr algn="ctr"/>
            <a:r>
              <a:rPr lang="en-AU" sz="1400" dirty="0"/>
              <a:t>Intergroups</a:t>
            </a:r>
          </a:p>
        </p:txBody>
      </p:sp>
      <p:cxnSp>
        <p:nvCxnSpPr>
          <p:cNvPr id="40" name="Straight Arrow Connector 39"/>
          <p:cNvCxnSpPr>
            <a:cxnSpLocks/>
          </p:cNvCxnSpPr>
          <p:nvPr/>
        </p:nvCxnSpPr>
        <p:spPr>
          <a:xfrm flipH="1">
            <a:off x="8317942" y="1988478"/>
            <a:ext cx="136117" cy="35699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8464532" y="185765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07866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819" y="918337"/>
            <a:ext cx="11532709" cy="5539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Scenario 4: A European Model</a:t>
            </a:r>
          </a:p>
          <a:p>
            <a:pPr lvl="0"/>
            <a:r>
              <a:rPr lang="en-US" sz="2400" dirty="0"/>
              <a:t>(Excerpt)*</a:t>
            </a: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  <a:p>
            <a:pPr lvl="0" fontAlgn="base"/>
            <a:r>
              <a:rPr lang="en-US" sz="2800" dirty="0"/>
              <a:t> a) This scenario has as its guiding principle that each Group should only work </a:t>
            </a:r>
          </a:p>
          <a:p>
            <a:pPr lvl="0" fontAlgn="base"/>
            <a:r>
              <a:rPr lang="en-US" sz="2800" dirty="0"/>
              <a:t>through </a:t>
            </a:r>
            <a:r>
              <a:rPr lang="en-US" sz="2800" b="1" u="sng" dirty="0"/>
              <a:t>a single channel of service.</a:t>
            </a:r>
          </a:p>
          <a:p>
            <a:pPr lvl="0" fontAlgn="base"/>
            <a:r>
              <a:rPr lang="en-US" sz="2800" dirty="0"/>
              <a:t>In some places, an existing CSO could invite Area(s) to join with them </a:t>
            </a:r>
          </a:p>
          <a:p>
            <a:pPr lvl="0" fontAlgn="base"/>
            <a:r>
              <a:rPr lang="en-US" sz="2800" dirty="0"/>
              <a:t>as a joint ‘Intergroup’ Steering Committee;</a:t>
            </a:r>
          </a:p>
          <a:p>
            <a:pPr lvl="0" fontAlgn="base"/>
            <a:r>
              <a:rPr lang="en-US" sz="2800" dirty="0"/>
              <a:t>in other locations, especially where there is no CSO, an Area would </a:t>
            </a:r>
          </a:p>
          <a:p>
            <a:pPr lvl="0" fontAlgn="base"/>
            <a:r>
              <a:rPr lang="en-US" sz="2800" dirty="0"/>
              <a:t>assume the role […]</a:t>
            </a:r>
            <a:endParaRPr lang="en-AU" sz="2800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r>
              <a:rPr lang="en-AU" dirty="0"/>
              <a:t>*p.10-11 in </a:t>
            </a:r>
            <a:r>
              <a:rPr lang="en-AU" i="1" dirty="0"/>
              <a:t>Investigations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93192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5245041" y="5592037"/>
            <a:ext cx="2257990" cy="6463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AU" dirty="0"/>
              <a:t>General Service Board</a:t>
            </a:r>
          </a:p>
          <a:p>
            <a:r>
              <a:rPr lang="en-AU" dirty="0"/>
              <a:t>General Service Office</a:t>
            </a:r>
          </a:p>
        </p:txBody>
      </p:sp>
      <p:sp>
        <p:nvSpPr>
          <p:cNvPr id="18" name="Up-Down Arrow 17"/>
          <p:cNvSpPr/>
          <p:nvPr/>
        </p:nvSpPr>
        <p:spPr>
          <a:xfrm>
            <a:off x="6148634" y="2040341"/>
            <a:ext cx="446663" cy="3025279"/>
          </a:xfrm>
          <a:prstGeom prst="up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Up-Down Arrow 5"/>
          <p:cNvSpPr/>
          <p:nvPr/>
        </p:nvSpPr>
        <p:spPr>
          <a:xfrm>
            <a:off x="5925302" y="2040341"/>
            <a:ext cx="446663" cy="3025279"/>
          </a:xfrm>
          <a:prstGeom prst="upDown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Oval 1"/>
          <p:cNvSpPr/>
          <p:nvPr/>
        </p:nvSpPr>
        <p:spPr>
          <a:xfrm>
            <a:off x="2084182" y="1103963"/>
            <a:ext cx="8579708" cy="848405"/>
          </a:xfrm>
          <a:prstGeom prst="ellipse">
            <a:avLst/>
          </a:prstGeom>
          <a:pattFill prst="sphere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b="1" dirty="0">
                <a:solidFill>
                  <a:schemeClr val="tx1"/>
                </a:solidFill>
              </a:rPr>
              <a:t>Groups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84751" y="3032618"/>
            <a:ext cx="4378571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AU" sz="3600" dirty="0"/>
              <a:t>Central Service Offices</a:t>
            </a:r>
          </a:p>
          <a:p>
            <a:pPr algn="ctr"/>
            <a:r>
              <a:rPr lang="en-AU" sz="3600" dirty="0"/>
              <a:t>Areas/Intergroups*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15706" y="5134414"/>
            <a:ext cx="4960589" cy="4616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AU" sz="2400" dirty="0"/>
              <a:t>Australian General Service Conference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084345" y="232103"/>
            <a:ext cx="23310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b="1" dirty="0"/>
              <a:t>Scenario IV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356146"/>
            <a:ext cx="5733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* Areas assisting CSOs or fulfilling CSO’s role where no CSO </a:t>
            </a:r>
          </a:p>
        </p:txBody>
      </p:sp>
    </p:spTree>
    <p:extLst>
      <p:ext uri="{BB962C8B-B14F-4D97-AF65-F5344CB8AC3E}">
        <p14:creationId xmlns:p14="http://schemas.microsoft.com/office/powerpoint/2010/main" val="997159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6396" y="1276510"/>
            <a:ext cx="892385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5400" b="1" dirty="0"/>
              <a:t>III.  Costs of Structure Review*</a:t>
            </a:r>
            <a:endParaRPr lang="en-AU" sz="4000" b="1" dirty="0"/>
          </a:p>
          <a:p>
            <a:endParaRPr lang="en-AU" sz="4000" b="1" dirty="0"/>
          </a:p>
          <a:p>
            <a:r>
              <a:rPr lang="en-AU" sz="3200" b="1" dirty="0"/>
              <a:t>One contribution of $39 in 2019 per group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5059" y="5898292"/>
            <a:ext cx="103462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*p. 4-7 in </a:t>
            </a:r>
            <a:r>
              <a:rPr lang="en-AU" i="1" dirty="0"/>
              <a:t>Structure review Plan</a:t>
            </a:r>
          </a:p>
          <a:p>
            <a:r>
              <a:rPr lang="en-AU" dirty="0"/>
              <a:t>In addition, Topic #001/2017 states that “… if any restructure went ahead there could be a subsequent costs </a:t>
            </a:r>
          </a:p>
          <a:p>
            <a:r>
              <a:rPr lang="en-AU" dirty="0"/>
              <a:t>which Conference would consider in due course”</a:t>
            </a:r>
          </a:p>
        </p:txBody>
      </p:sp>
    </p:spTree>
    <p:extLst>
      <p:ext uri="{BB962C8B-B14F-4D97-AF65-F5344CB8AC3E}">
        <p14:creationId xmlns:p14="http://schemas.microsoft.com/office/powerpoint/2010/main" val="620267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5400" b="1" dirty="0"/>
              <a:t>Contents of the Presentation: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857250" indent="-857250">
              <a:buFont typeface="+mj-lt"/>
              <a:buAutoNum type="romanUcPeriod"/>
            </a:pPr>
            <a:r>
              <a:rPr lang="en-AU" sz="4000" dirty="0"/>
              <a:t>Origin of the Survey</a:t>
            </a:r>
          </a:p>
          <a:p>
            <a:pPr marL="857250" indent="-857250">
              <a:buFont typeface="+mj-lt"/>
              <a:buAutoNum type="romanUcPeriod"/>
            </a:pPr>
            <a:endParaRPr lang="en-AU" sz="4000" dirty="0"/>
          </a:p>
          <a:p>
            <a:pPr marL="857250" indent="-857250">
              <a:buFont typeface="+mj-lt"/>
              <a:buAutoNum type="romanUcPeriod"/>
            </a:pPr>
            <a:r>
              <a:rPr lang="en-AU" sz="4000" dirty="0"/>
              <a:t>Four Scenarios for Voting including a brief summary of service structure and its history in Scenario I</a:t>
            </a:r>
          </a:p>
          <a:p>
            <a:pPr marL="857250" indent="-857250">
              <a:buFont typeface="+mj-lt"/>
              <a:buAutoNum type="romanUcPeriod"/>
            </a:pPr>
            <a:endParaRPr lang="en-AU" sz="4000" dirty="0"/>
          </a:p>
          <a:p>
            <a:pPr marL="857250" indent="-857250">
              <a:buFont typeface="+mj-lt"/>
              <a:buAutoNum type="romanUcPeriod"/>
            </a:pPr>
            <a:r>
              <a:rPr lang="en-AU" sz="4000" dirty="0"/>
              <a:t>Cost of proposed Structure Review Plan</a:t>
            </a:r>
          </a:p>
          <a:p>
            <a:pPr marL="857250" indent="-857250">
              <a:buFont typeface="+mj-lt"/>
              <a:buAutoNum type="romanUcPeriod"/>
            </a:pPr>
            <a:endParaRPr lang="en-AU" sz="4000" dirty="0"/>
          </a:p>
          <a:p>
            <a:pPr marL="857250" indent="-857250">
              <a:buFont typeface="+mj-lt"/>
              <a:buAutoNum type="romanUcPeriod"/>
            </a:pPr>
            <a:r>
              <a:rPr lang="en-AU" sz="4000" dirty="0"/>
              <a:t>Summary; and </a:t>
            </a:r>
          </a:p>
          <a:p>
            <a:pPr marL="857250" indent="-857250">
              <a:buFont typeface="+mj-lt"/>
              <a:buAutoNum type="romanUcPeriod"/>
            </a:pPr>
            <a:endParaRPr lang="en-AU" sz="4000" dirty="0"/>
          </a:p>
          <a:p>
            <a:pPr marL="857250" indent="-857250">
              <a:buFont typeface="+mj-lt"/>
              <a:buAutoNum type="romanUcPeriod"/>
            </a:pPr>
            <a:r>
              <a:rPr lang="en-AU" sz="4000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619089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108" y="454574"/>
            <a:ext cx="11461072" cy="52629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4000" b="1" dirty="0"/>
              <a:t>VI. Summary</a:t>
            </a:r>
          </a:p>
          <a:p>
            <a:pPr algn="ctr"/>
            <a:endParaRPr lang="en-AU" b="1" dirty="0"/>
          </a:p>
          <a:p>
            <a:pPr algn="ctr"/>
            <a:endParaRPr lang="en-AU" b="1" dirty="0"/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AU" sz="2000" dirty="0"/>
              <a:t>In Australia, approx. 15% of Groups, on average, actively participate in the current Service Structure</a:t>
            </a:r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AU" sz="2000" dirty="0"/>
          </a:p>
          <a:p>
            <a:pPr>
              <a:buClr>
                <a:srgbClr val="FF0000"/>
              </a:buClr>
            </a:pPr>
            <a:endParaRPr lang="en-AU" sz="2000" dirty="0"/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AU" sz="2000" dirty="0"/>
              <a:t>Currently, the number of Delegates at Conference does not reach the recommended two-thirds majority</a:t>
            </a:r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AU" sz="2000" dirty="0"/>
          </a:p>
          <a:p>
            <a:pPr>
              <a:buClr>
                <a:srgbClr val="FF0000"/>
              </a:buClr>
            </a:pPr>
            <a:endParaRPr lang="en-AU" sz="2000" dirty="0"/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AU" sz="2000" dirty="0"/>
              <a:t>Does the Conference represent the Australian Collective Group Conscience of AA?</a:t>
            </a:r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AU" sz="2000" dirty="0"/>
          </a:p>
          <a:p>
            <a:endParaRPr lang="en-AU" sz="2000" dirty="0"/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AU" sz="2000" dirty="0"/>
              <a:t>Some members perceive that there is an unsatisfactory relationship between Areas and CSOs</a:t>
            </a:r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AU" sz="2000" dirty="0"/>
          </a:p>
          <a:p>
            <a:endParaRPr lang="en-AU" sz="2000" dirty="0"/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AU" sz="2000" dirty="0"/>
              <a:t>Current Service Structure is perceived as complicated and does not attract AA members</a:t>
            </a:r>
          </a:p>
        </p:txBody>
      </p:sp>
    </p:spTree>
    <p:extLst>
      <p:ext uri="{BB962C8B-B14F-4D97-AF65-F5344CB8AC3E}">
        <p14:creationId xmlns:p14="http://schemas.microsoft.com/office/powerpoint/2010/main" val="3309568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8237" y="178899"/>
            <a:ext cx="975552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800" b="1" dirty="0"/>
              <a:t>V. Conclusion</a:t>
            </a:r>
          </a:p>
          <a:p>
            <a:pPr algn="ctr"/>
            <a:endParaRPr lang="en-AU" sz="3600" b="1" dirty="0"/>
          </a:p>
          <a:p>
            <a:r>
              <a:rPr lang="en-AU" sz="4800" dirty="0"/>
              <a:t>‘The power of the groups and members to alter their world service </a:t>
            </a:r>
          </a:p>
          <a:p>
            <a:r>
              <a:rPr lang="en-AU" sz="4800" dirty="0"/>
              <a:t>structure and to criticise its operation is virtually supreme.’*</a:t>
            </a:r>
          </a:p>
          <a:p>
            <a:endParaRPr lang="en-AU" sz="4800" dirty="0"/>
          </a:p>
          <a:p>
            <a:endParaRPr lang="en-AU" sz="4800" dirty="0"/>
          </a:p>
          <a:p>
            <a:r>
              <a:rPr lang="en-AU" sz="3200" dirty="0"/>
              <a:t>*Concept II</a:t>
            </a:r>
          </a:p>
        </p:txBody>
      </p:sp>
    </p:spTree>
    <p:extLst>
      <p:ext uri="{BB962C8B-B14F-4D97-AF65-F5344CB8AC3E}">
        <p14:creationId xmlns:p14="http://schemas.microsoft.com/office/powerpoint/2010/main" val="3253637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177649" y="225739"/>
            <a:ext cx="58367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/>
              <a:t>I.  Origin of the Survey</a:t>
            </a:r>
          </a:p>
          <a:p>
            <a:pPr algn="r"/>
            <a:endParaRPr lang="en-AU" sz="4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378" y="2866937"/>
            <a:ext cx="1207793" cy="10294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3465" y="1380168"/>
            <a:ext cx="17505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Concerned</a:t>
            </a:r>
          </a:p>
          <a:p>
            <a:r>
              <a:rPr lang="en-AU" dirty="0"/>
              <a:t>about benefits </a:t>
            </a:r>
          </a:p>
          <a:p>
            <a:r>
              <a:rPr lang="en-AU" dirty="0"/>
              <a:t>of our current</a:t>
            </a:r>
          </a:p>
          <a:p>
            <a:r>
              <a:rPr lang="en-AU" dirty="0"/>
              <a:t>service structure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146" y="2634698"/>
            <a:ext cx="3338790" cy="20176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62995" y="1885240"/>
            <a:ext cx="3341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/>
              <a:t>Group conscience 2015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50072" y="1307461"/>
            <a:ext cx="2621936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</a:t>
            </a:r>
          </a:p>
          <a:p>
            <a:r>
              <a:rPr lang="en-AU" sz="2800" dirty="0"/>
              <a:t>Topic 008</a:t>
            </a:r>
          </a:p>
          <a:p>
            <a:r>
              <a:rPr lang="en-AU" sz="2800" dirty="0"/>
              <a:t>Conference</a:t>
            </a:r>
          </a:p>
          <a:p>
            <a:pPr algn="ctr"/>
            <a:r>
              <a:rPr lang="en-A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</a:t>
            </a:r>
          </a:p>
          <a:p>
            <a:r>
              <a:rPr lang="en-AU" sz="2800" dirty="0"/>
              <a:t>Documents by </a:t>
            </a:r>
          </a:p>
          <a:p>
            <a:r>
              <a:rPr lang="en-AU" sz="2800" dirty="0"/>
              <a:t>   the Committee</a:t>
            </a:r>
          </a:p>
          <a:p>
            <a:r>
              <a:rPr lang="en-AU" sz="2800" dirty="0"/>
              <a:t>Conference</a:t>
            </a:r>
          </a:p>
          <a:p>
            <a:pPr algn="ctr"/>
            <a:r>
              <a:rPr lang="en-A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</a:p>
          <a:p>
            <a:r>
              <a:rPr lang="en-AU" sz="2800" dirty="0"/>
              <a:t>Topic 001</a:t>
            </a:r>
          </a:p>
          <a:p>
            <a:r>
              <a:rPr lang="en-AU" sz="2800" dirty="0"/>
              <a:t>Conference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27586" y="1158255"/>
            <a:ext cx="1075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dirty="0"/>
              <a:t>GSR*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62995" y="4684725"/>
            <a:ext cx="34516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/>
              <a:t>Group Conscience 2017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1586" y="3798140"/>
            <a:ext cx="220393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dirty="0"/>
              <a:t>Member of AA Group</a:t>
            </a:r>
          </a:p>
        </p:txBody>
      </p:sp>
      <p:sp>
        <p:nvSpPr>
          <p:cNvPr id="20" name="Isosceles Triangle 19"/>
          <p:cNvSpPr/>
          <p:nvPr/>
        </p:nvSpPr>
        <p:spPr>
          <a:xfrm rot="5400000">
            <a:off x="2652496" y="3221476"/>
            <a:ext cx="148653" cy="190057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1" name="Right Arrow 20"/>
          <p:cNvSpPr/>
          <p:nvPr/>
        </p:nvSpPr>
        <p:spPr>
          <a:xfrm>
            <a:off x="6749827" y="1799979"/>
            <a:ext cx="1056177" cy="526808"/>
          </a:xfrm>
          <a:prstGeom prst="rightArrow">
            <a:avLst>
              <a:gd name="adj1" fmla="val 34076"/>
              <a:gd name="adj2" fmla="val 9777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" name="Right Arrow 23"/>
          <p:cNvSpPr/>
          <p:nvPr/>
        </p:nvSpPr>
        <p:spPr>
          <a:xfrm>
            <a:off x="6744286" y="5225713"/>
            <a:ext cx="1056177" cy="526808"/>
          </a:xfrm>
          <a:prstGeom prst="rightArrow">
            <a:avLst>
              <a:gd name="adj1" fmla="val 34076"/>
              <a:gd name="adj2" fmla="val 9777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5" name="Right Arrow 24"/>
          <p:cNvSpPr/>
          <p:nvPr/>
        </p:nvSpPr>
        <p:spPr>
          <a:xfrm flipH="1">
            <a:off x="6698641" y="4645267"/>
            <a:ext cx="1056177" cy="526808"/>
          </a:xfrm>
          <a:prstGeom prst="rightArrow">
            <a:avLst>
              <a:gd name="adj1" fmla="val 34076"/>
              <a:gd name="adj2" fmla="val 9777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7" name="TextBox 26"/>
          <p:cNvSpPr txBox="1"/>
          <p:nvPr/>
        </p:nvSpPr>
        <p:spPr>
          <a:xfrm>
            <a:off x="6605167" y="3915284"/>
            <a:ext cx="870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dirty="0"/>
              <a:t>GSR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508" y="6301946"/>
            <a:ext cx="3882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/>
              <a:t>*GSR – General Service Representative</a:t>
            </a:r>
          </a:p>
        </p:txBody>
      </p:sp>
      <p:sp>
        <p:nvSpPr>
          <p:cNvPr id="5" name="Oval Callout 4"/>
          <p:cNvSpPr/>
          <p:nvPr/>
        </p:nvSpPr>
        <p:spPr>
          <a:xfrm flipH="1">
            <a:off x="232873" y="1333568"/>
            <a:ext cx="2383572" cy="1301375"/>
          </a:xfrm>
          <a:prstGeom prst="wedgeEllipse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25295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80302" y="942934"/>
            <a:ext cx="10536193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AU" sz="4800" b="1" dirty="0">
                <a:latin typeface="Arial" panose="020B0604020202020204" pitchFamily="34" charset="0"/>
                <a:cs typeface="Arial" panose="020B0604020202020204" pitchFamily="34" charset="0"/>
              </a:rPr>
              <a:t>The General Service Conference </a:t>
            </a:r>
          </a:p>
          <a:p>
            <a:pPr algn="ctr">
              <a:lnSpc>
                <a:spcPct val="90000"/>
              </a:lnSpc>
            </a:pPr>
            <a:endParaRPr lang="en-AU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AU" sz="4800" dirty="0">
                <a:latin typeface="Arial" panose="020B0604020202020204" pitchFamily="34" charset="0"/>
                <a:cs typeface="Arial" panose="020B0604020202020204" pitchFamily="34" charset="0"/>
              </a:rPr>
              <a:t>requests</a:t>
            </a:r>
          </a:p>
          <a:p>
            <a:pPr>
              <a:lnSpc>
                <a:spcPct val="90000"/>
              </a:lnSpc>
            </a:pPr>
            <a:r>
              <a:rPr lang="en-AU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AU" sz="4000" dirty="0">
                <a:latin typeface="Arial" panose="020B0604020202020204" pitchFamily="34" charset="0"/>
                <a:cs typeface="Arial" panose="020B0604020202020204" pitchFamily="34" charset="0"/>
              </a:rPr>
              <a:t>that the Fellowship considers the Structure Review Committee’s attached Investigations and Structure Review Plan for the Australian AA Structure </a:t>
            </a: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(TOPIC: 001/2017)</a:t>
            </a:r>
            <a:endParaRPr lang="en-A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226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2594" y="535460"/>
            <a:ext cx="10495005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Documents for consideration by AA members in Australia:</a:t>
            </a:r>
          </a:p>
          <a:p>
            <a:endParaRPr lang="en-US" sz="4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Topic: 001/2017</a:t>
            </a:r>
            <a:endParaRPr lang="en-US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Topic: 008/2015 </a:t>
            </a:r>
            <a:r>
              <a:rPr lang="en-US" sz="3200" dirty="0"/>
              <a:t>(attachment A in </a:t>
            </a:r>
            <a:r>
              <a:rPr lang="en-US" sz="3200" i="1" dirty="0"/>
              <a:t>Investigations</a:t>
            </a:r>
            <a:r>
              <a:rPr lang="en-US" sz="3200" dirty="0"/>
              <a:t>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Investigations into Information Contained in Topic #008/2015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AA Structure Review Plan</a:t>
            </a:r>
          </a:p>
          <a:p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2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7259" y="461319"/>
            <a:ext cx="859748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5400" b="1" dirty="0"/>
              <a:t>II.  Four Scenarios for Voting*</a:t>
            </a:r>
          </a:p>
          <a:p>
            <a:endParaRPr lang="en-AU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602622" y="1980181"/>
            <a:ext cx="8796575" cy="63401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AU" sz="5400" dirty="0"/>
              <a:t>Status Quo – ‘do nothing’</a:t>
            </a:r>
          </a:p>
          <a:p>
            <a:pPr marL="342900" indent="-342900">
              <a:buAutoNum type="arabicPeriod"/>
            </a:pPr>
            <a:r>
              <a:rPr lang="en-US" sz="5400" dirty="0"/>
              <a:t>Fine Tune the Existing Model</a:t>
            </a:r>
          </a:p>
          <a:p>
            <a:pPr marL="342900" indent="-342900">
              <a:buFontTx/>
              <a:buAutoNum type="arabicPeriod"/>
            </a:pPr>
            <a:r>
              <a:rPr lang="en-US" sz="5400" dirty="0"/>
              <a:t>Add CSOs to Conference</a:t>
            </a:r>
          </a:p>
          <a:p>
            <a:pPr marL="342900" indent="-342900">
              <a:buFontTx/>
              <a:buAutoNum type="arabicPeriod"/>
            </a:pPr>
            <a:r>
              <a:rPr lang="en-US" sz="5400" dirty="0"/>
              <a:t>A European Model</a:t>
            </a:r>
          </a:p>
          <a:p>
            <a:endParaRPr lang="en-US" sz="5400" dirty="0"/>
          </a:p>
          <a:p>
            <a:r>
              <a:rPr lang="en-US" sz="2800" dirty="0"/>
              <a:t>p. 10-11 in </a:t>
            </a:r>
            <a:r>
              <a:rPr lang="en-US" sz="2800" i="1" dirty="0"/>
              <a:t>Investigations</a:t>
            </a:r>
            <a:endParaRPr lang="en-US" sz="2800" dirty="0"/>
          </a:p>
          <a:p>
            <a:pPr marL="342900" indent="-342900">
              <a:buAutoNum type="arabicPeriod"/>
            </a:pPr>
            <a:endParaRPr lang="en-AU" sz="5400" dirty="0"/>
          </a:p>
          <a:p>
            <a:pPr marL="342900" indent="-342900">
              <a:buAutoNum type="arabicPeriod"/>
            </a:pPr>
            <a:endParaRPr lang="en-AU" sz="5400" dirty="0"/>
          </a:p>
        </p:txBody>
      </p:sp>
    </p:spTree>
    <p:extLst>
      <p:ext uri="{BB962C8B-B14F-4D97-AF65-F5344CB8AC3E}">
        <p14:creationId xmlns:p14="http://schemas.microsoft.com/office/powerpoint/2010/main" val="1015021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3341" y="1194485"/>
            <a:ext cx="100940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Scenario 1: Status Quo</a:t>
            </a:r>
          </a:p>
          <a:p>
            <a:endParaRPr lang="en-AU" sz="4800" b="1" dirty="0"/>
          </a:p>
          <a:p>
            <a:r>
              <a:rPr lang="en-US" sz="4400" dirty="0"/>
              <a:t>As the Concepts remind us, AA always needs to consider the ‘do nothing’ option. </a:t>
            </a:r>
            <a:endParaRPr lang="en-AU" sz="4400" dirty="0"/>
          </a:p>
          <a:p>
            <a:endParaRPr lang="en-AU" sz="4400" dirty="0"/>
          </a:p>
        </p:txBody>
      </p:sp>
    </p:spTree>
    <p:extLst>
      <p:ext uri="{BB962C8B-B14F-4D97-AF65-F5344CB8AC3E}">
        <p14:creationId xmlns:p14="http://schemas.microsoft.com/office/powerpoint/2010/main" val="3660405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Up-Down Arrow 25"/>
          <p:cNvSpPr/>
          <p:nvPr/>
        </p:nvSpPr>
        <p:spPr>
          <a:xfrm>
            <a:off x="5410148" y="2202780"/>
            <a:ext cx="446663" cy="3025279"/>
          </a:xfrm>
          <a:prstGeom prst="up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Up-Down Arrow 5"/>
          <p:cNvSpPr/>
          <p:nvPr/>
        </p:nvSpPr>
        <p:spPr>
          <a:xfrm>
            <a:off x="5190425" y="2220274"/>
            <a:ext cx="446663" cy="3025279"/>
          </a:xfrm>
          <a:prstGeom prst="up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Oval 1"/>
          <p:cNvSpPr/>
          <p:nvPr/>
        </p:nvSpPr>
        <p:spPr>
          <a:xfrm>
            <a:off x="2118064" y="1491049"/>
            <a:ext cx="6977448" cy="461319"/>
          </a:xfrm>
          <a:prstGeom prst="ellipse">
            <a:avLst/>
          </a:prstGeom>
          <a:pattFill prst="sphere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b="1" dirty="0">
                <a:solidFill>
                  <a:schemeClr val="tx1"/>
                </a:solidFill>
              </a:rPr>
              <a:t>Groups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12137" y="2976839"/>
            <a:ext cx="3525645" cy="138499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AU" sz="2800" dirty="0"/>
              <a:t>State Service Councils</a:t>
            </a:r>
          </a:p>
          <a:p>
            <a:endParaRPr lang="en-AU" sz="2800" dirty="0"/>
          </a:p>
          <a:p>
            <a:r>
              <a:rPr lang="en-AU" sz="2800" dirty="0"/>
              <a:t>Central Service Offices 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837392" y="3433955"/>
            <a:ext cx="8238" cy="461319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007173" y="5420066"/>
            <a:ext cx="3009927" cy="4616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AU" sz="2400" dirty="0"/>
              <a:t>Australian Conference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893200" y="362959"/>
            <a:ext cx="78725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dirty="0"/>
              <a:t>AA Service Structure in Australia before 1970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7339900" y="3433955"/>
            <a:ext cx="8238" cy="461319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842408" y="3433955"/>
            <a:ext cx="8238" cy="461319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527555" y="3393997"/>
            <a:ext cx="1869038" cy="523220"/>
          </a:xfrm>
          <a:prstGeom prst="rect">
            <a:avLst/>
          </a:prstGeom>
          <a:solidFill>
            <a:schemeClr val="bg1"/>
          </a:solidFill>
          <a:ln>
            <a:solidFill>
              <a:srgbClr val="FF5050"/>
            </a:solidFill>
          </a:ln>
        </p:spPr>
        <p:txBody>
          <a:bodyPr wrap="none" rtlCol="0">
            <a:spAutoFit/>
          </a:bodyPr>
          <a:lstStyle/>
          <a:p>
            <a:r>
              <a:rPr lang="en-AU" sz="2800" dirty="0"/>
              <a:t>Intergroups</a:t>
            </a:r>
          </a:p>
        </p:txBody>
      </p:sp>
    </p:spTree>
    <p:extLst>
      <p:ext uri="{BB962C8B-B14F-4D97-AF65-F5344CB8AC3E}">
        <p14:creationId xmlns:p14="http://schemas.microsoft.com/office/powerpoint/2010/main" val="3907171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7463" y="462302"/>
            <a:ext cx="8247899" cy="6309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3600" b="1" dirty="0"/>
              <a:t>10</a:t>
            </a:r>
            <a:r>
              <a:rPr lang="en-AU" sz="3600" b="1" baseline="30000" dirty="0"/>
              <a:t>th</a:t>
            </a:r>
            <a:r>
              <a:rPr lang="en-AU" sz="3600" b="1" dirty="0"/>
              <a:t> Australian Service Conference in 1970</a:t>
            </a:r>
          </a:p>
          <a:p>
            <a:pPr algn="ctr"/>
            <a:r>
              <a:rPr lang="en-AU" sz="3600" b="1" dirty="0"/>
              <a:t> voted to adopt </a:t>
            </a:r>
          </a:p>
          <a:p>
            <a:pPr algn="ctr"/>
            <a:r>
              <a:rPr lang="en-AU" sz="3600" b="1" dirty="0"/>
              <a:t>North American </a:t>
            </a:r>
          </a:p>
          <a:p>
            <a:pPr algn="ctr"/>
            <a:r>
              <a:rPr lang="en-AU" sz="3600" b="1" dirty="0"/>
              <a:t>General Service Structure</a:t>
            </a:r>
          </a:p>
          <a:p>
            <a:pPr algn="ctr"/>
            <a:endParaRPr lang="en-A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AU" sz="2800" b="1" dirty="0"/>
              <a:t>Since the early 1970s</a:t>
            </a:r>
          </a:p>
          <a:p>
            <a:pPr algn="ctr"/>
            <a:endParaRPr lang="en-AU" sz="2800" b="1" dirty="0"/>
          </a:p>
          <a:p>
            <a:pPr algn="ctr"/>
            <a:r>
              <a:rPr lang="en-AU" sz="2800" b="1" dirty="0"/>
              <a:t> ‘There have been examples of competition </a:t>
            </a:r>
          </a:p>
          <a:p>
            <a:pPr algn="ctr"/>
            <a:r>
              <a:rPr lang="en-AU" sz="2800" b="1" dirty="0"/>
              <a:t>between Central and General Services…’*</a:t>
            </a:r>
          </a:p>
          <a:p>
            <a:pPr algn="ctr"/>
            <a:endParaRPr lang="en-A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A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A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n-AU" sz="2800" dirty="0"/>
              <a:t>*</a:t>
            </a:r>
            <a:r>
              <a:rPr lang="en-AU" sz="2400" dirty="0"/>
              <a:t>Investigations p.9</a:t>
            </a:r>
          </a:p>
        </p:txBody>
      </p:sp>
    </p:spTree>
    <p:extLst>
      <p:ext uri="{BB962C8B-B14F-4D97-AF65-F5344CB8AC3E}">
        <p14:creationId xmlns:p14="http://schemas.microsoft.com/office/powerpoint/2010/main" val="1054569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1480</TotalTime>
  <Words>1117</Words>
  <Application>Microsoft Office PowerPoint</Application>
  <PresentationFormat>Widescreen</PresentationFormat>
  <Paragraphs>278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AA SURVEY:   Does AA in Australia need an inventory of its current Service Structure?</vt:lpstr>
      <vt:lpstr>Contents of the Presentation: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DY Pub04</dc:creator>
  <cp:lastModifiedBy>John Brogan</cp:lastModifiedBy>
  <cp:revision>156</cp:revision>
  <cp:lastPrinted>2017-04-28T02:06:34Z</cp:lastPrinted>
  <dcterms:created xsi:type="dcterms:W3CDTF">2017-02-23T00:35:19Z</dcterms:created>
  <dcterms:modified xsi:type="dcterms:W3CDTF">2017-06-06T05:17:44Z</dcterms:modified>
</cp:coreProperties>
</file>